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94" r:id="rId3"/>
    <p:sldId id="298" r:id="rId4"/>
    <p:sldId id="299" r:id="rId5"/>
    <p:sldId id="282" r:id="rId6"/>
    <p:sldId id="295" r:id="rId7"/>
    <p:sldId id="301" r:id="rId8"/>
    <p:sldId id="302" r:id="rId9"/>
    <p:sldId id="303" r:id="rId10"/>
    <p:sldId id="284" r:id="rId11"/>
    <p:sldId id="296" r:id="rId12"/>
    <p:sldId id="293" r:id="rId13"/>
    <p:sldId id="306" r:id="rId14"/>
    <p:sldId id="297" r:id="rId15"/>
    <p:sldId id="305" r:id="rId16"/>
    <p:sldId id="30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기웅" initials="박" lastIdx="1" clrIdx="0">
    <p:extLst>
      <p:ext uri="{19B8F6BF-5375-455C-9EA6-DF929625EA0E}">
        <p15:presenceInfo xmlns:p15="http://schemas.microsoft.com/office/powerpoint/2012/main" userId="S::1458011@365.mokwon.ac.kr::a8fa5cfa-81ab-4bfe-89d5-1772c17f2a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B859B-11E6-4903-859B-F761D9E03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C8F149-EFCC-4BC8-84E7-91BD88BCD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E542F-6DB8-49BC-AF11-7BC4C0E02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2B248-DBCD-4EC8-937B-58EE5000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6BA8C-4DAB-4863-8068-0A3B8B85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5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61ED2-BEAD-4AC2-BBCB-3D775AE0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ED51AA-CF92-415D-A50E-20AD592AB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EFECC-5C8A-4430-9B2A-41E62B33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970AEF-9C72-409D-AAE3-F257E8B9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55FB87-5A8D-4112-BB6D-29C273CC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23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3DD600-9037-488A-8901-BB92249D7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D856F6-EC41-4298-B1DC-5970802F3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A3239-FA16-4345-8DC6-70ADD0D5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9DD7C2-39AE-4841-B810-7772B509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92BD1F-B6C2-4C55-A73D-544025C4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53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96E2F-5441-42DA-9B58-04AA677A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E9583-97B3-4B48-AD77-1903803D7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2491C-B8D9-49C6-B1D8-12CC5151B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D8322A-3AB3-466D-AEEF-4831F846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6A5DE2-D135-4036-A403-66441E4C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E0A72-1E41-43CD-AEBC-C675EDCD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D1EA58-6101-4269-993B-BBA3A7F0C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7EE76-2BDC-42FA-B130-B662BC3B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3A6ECB-4D8D-4C6F-A22A-A0B272EA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F9359-1A1E-475B-A438-5E8E0A1F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5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5D789-30AE-46AE-8D3C-38ABEA97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7C7702-C6DD-4F06-8F83-8D35E688C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7B3C24-10A0-4006-8107-13B718F03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9184A4-5347-4FFA-9AB8-8FE39ECE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06C454-DC05-4BE1-997E-BD3D818F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22F95-CBAB-4BA6-82A6-20573D7C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60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E7F3B-DCD5-47CB-BEB0-260D1011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548B89-60F1-464A-BD54-C9B23586E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C5DB37-9214-4283-B8D0-A729F5A34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8C3BF4-5BEB-4677-9FE6-3CDAFD2E2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A83C02-5095-4DCD-B087-4F8D2D554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3F516B-CD7A-4825-A41B-D13370CD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7E5D6C-46C4-4DA4-A1D6-206815D8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C504A7-C30F-4757-A00D-B9368FC1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1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91421-994B-42ED-BECD-2E5BE23A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C5F586-99F0-4D6F-8A1B-AB9BE0D72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348159-956C-4787-AD92-4F6710C0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89E2CC-9E16-48A8-8E50-EC8070D4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74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2D4A61-558D-44F3-B35E-DB55E195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5F19C0-3F87-473E-A6DF-9FE52F14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59008A-26D1-498E-BDD4-4ABBFF15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34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E4CD4-7D2C-4BDD-ABAE-6651E73B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62A81-18BE-41E6-820A-7C9161094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CBFC92-409D-4294-A1C8-BFE990171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9A55DE-7714-42BD-8C5C-14A5ECC1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9006DE-6E1E-4BAF-8B1D-5BE84FAC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5F1B30-35B3-4D7E-9449-83BE027B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682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DDDF8-71ED-4D58-B222-A9CDB9D9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495D6B-ACC0-4A4F-8E15-775A2E38A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B5A766-4970-47EA-AFF0-4E30B3FCD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ED3DB5-B921-4E2A-A0FE-FB2A3A8E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0A6E51-CC2E-4BD8-ABCD-2024BD80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DC7B8-6B13-41B5-94BC-FA88565F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0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B60116-0320-4BCD-AFF2-5A0131D8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D572F8-1062-4CA5-A3F2-B338D9B8F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8B06E-0BBF-497D-A2E6-683E0FFEA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D1268-F896-40F5-94EE-B9AAEDF29B42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D36E7D-B1AE-43CF-BB9C-D846221CD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B8D0C-7CEB-421F-B9B2-810C3D3CF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95F4D-79D9-454D-ACEF-FC4CD05C5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264" y="9796"/>
            <a:ext cx="9302496" cy="1243584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Find the Solution X </a:t>
            </a:r>
            <a:br>
              <a:rPr lang="en-US" altLang="ko-KR" b="1" dirty="0"/>
            </a:br>
            <a:r>
              <a:rPr lang="en-US" altLang="ko-KR" b="1" dirty="0"/>
              <a:t>with Bisection and Secant Methods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928" y="1439164"/>
            <a:ext cx="10515600" cy="4351338"/>
          </a:xfrm>
        </p:spPr>
        <p:txBody>
          <a:bodyPr/>
          <a:lstStyle/>
          <a:p>
            <a:r>
              <a:rPr lang="en-US" altLang="ko-KR" dirty="0"/>
              <a:t>Given Equation x*sin(x)+x^2*</a:t>
            </a:r>
            <a:r>
              <a:rPr lang="en-US" altLang="ko-KR" dirty="0" err="1"/>
              <a:t>cos</a:t>
            </a:r>
            <a:r>
              <a:rPr lang="en-US" altLang="ko-KR" dirty="0"/>
              <a:t>(x)=0</a:t>
            </a:r>
          </a:p>
          <a:p>
            <a:r>
              <a:rPr lang="en-US" altLang="ko-KR" dirty="0"/>
              <a:t>Condition 0&lt;x&lt;10</a:t>
            </a:r>
          </a:p>
          <a:p>
            <a:r>
              <a:rPr lang="en-US" altLang="ko-KR" dirty="0"/>
              <a:t>Find all solution, x within the range [0,10]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EF095F-CE26-4125-A78A-5A092F2236C3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848" y="3054316"/>
            <a:ext cx="4752528" cy="3484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38938-6626-42CF-8863-FD449054C59E}"/>
              </a:ext>
            </a:extLst>
          </p:cNvPr>
          <p:cNvSpPr txBox="1"/>
          <p:nvPr/>
        </p:nvSpPr>
        <p:spPr>
          <a:xfrm>
            <a:off x="0" y="24825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Prob. 1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7812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35968" y="38561"/>
            <a:ext cx="10556032" cy="1710626"/>
          </a:xfrm>
        </p:spPr>
        <p:txBody>
          <a:bodyPr>
            <a:noAutofit/>
          </a:bodyPr>
          <a:lstStyle/>
          <a:p>
            <a:r>
              <a:rPr lang="en-US" altLang="ko-KR" sz="3600" b="1" dirty="0"/>
              <a:t>2DOF SCARA Robot </a:t>
            </a:r>
            <a:br>
              <a:rPr lang="en-US" altLang="ko-KR" sz="3600" b="1" dirty="0"/>
            </a:br>
            <a:r>
              <a:rPr lang="en-US" altLang="ko-KR" sz="3600" b="1" dirty="0"/>
              <a:t>Inverse Kinematics Solver </a:t>
            </a:r>
            <a:br>
              <a:rPr lang="en-US" altLang="ko-KR" sz="3600" b="1" dirty="0"/>
            </a:br>
            <a:r>
              <a:rPr lang="en-US" altLang="ko-KR" sz="3600" b="1" dirty="0"/>
              <a:t>with Nonlinear NR</a:t>
            </a:r>
            <a:endParaRPr lang="ko-KR" altLang="en-US" sz="36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35968" y="2078068"/>
            <a:ext cx="7772400" cy="410716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Forward Kinematics( See Robotics Lecture4, pp.20)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When </a:t>
            </a:r>
            <a:r>
              <a:rPr lang="en-US" altLang="ko-KR" dirty="0" err="1"/>
              <a:t>x,y</a:t>
            </a:r>
            <a:r>
              <a:rPr lang="en-US" altLang="ko-KR" dirty="0"/>
              <a:t> are given, 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X = 8.1603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Y = 5.7139 </a:t>
            </a:r>
          </a:p>
          <a:p>
            <a:endParaRPr lang="en-US" altLang="ko-KR" dirty="0"/>
          </a:p>
          <a:p>
            <a:r>
              <a:rPr lang="en-US" altLang="ko-KR" dirty="0"/>
              <a:t>Question: What are q1, q2 ?</a:t>
            </a:r>
          </a:p>
          <a:p>
            <a:r>
              <a:rPr lang="en-US" altLang="ko-KR" dirty="0"/>
              <a:t>Solve it with Nonlinear Newton </a:t>
            </a:r>
            <a:r>
              <a:rPr lang="en-US" altLang="ko-KR" dirty="0" err="1"/>
              <a:t>Raphson</a:t>
            </a:r>
            <a:r>
              <a:rPr lang="en-US" altLang="ko-KR" dirty="0"/>
              <a:t> Method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EF095F-CE26-4125-A78A-5A092F2236C3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개체 4"/>
              <p:cNvSpPr txBox="1"/>
              <p:nvPr/>
            </p:nvSpPr>
            <p:spPr>
              <a:xfrm>
                <a:off x="2016124" y="2503488"/>
                <a:ext cx="4652899" cy="103346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개체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124" y="2503488"/>
                <a:ext cx="4652899" cy="10334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669023" y="283555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 = L2= 5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Prob. 3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5837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C95AD4-D761-47C6-A403-37FD53ECE25B}"/>
              </a:ext>
            </a:extLst>
          </p:cNvPr>
          <p:cNvSpPr txBox="1"/>
          <p:nvPr/>
        </p:nvSpPr>
        <p:spPr>
          <a:xfrm>
            <a:off x="0" y="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Prob. 3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3A2BA5-2DFA-4405-87E2-613E09D8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6D4E0D-D5EB-4610-9BA5-0E40084F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5A14D2-DBC1-490A-9E0A-B81D5C31D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3423C0-13B6-47FF-9341-C01868718706}"/>
              </a:ext>
            </a:extLst>
          </p:cNvPr>
          <p:cNvSpPr/>
          <p:nvPr/>
        </p:nvSpPr>
        <p:spPr>
          <a:xfrm>
            <a:off x="5316638" y="5687699"/>
            <a:ext cx="5355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Question: What are q1, q2 ?</a:t>
            </a:r>
          </a:p>
          <a:p>
            <a:r>
              <a:rPr lang="en-US" altLang="ko-KR" dirty="0"/>
              <a:t>Solve it with Nonlinear Newton Raphson Method</a:t>
            </a:r>
          </a:p>
        </p:txBody>
      </p:sp>
    </p:spTree>
    <p:extLst>
      <p:ext uri="{BB962C8B-B14F-4D97-AF65-F5344CB8AC3E}">
        <p14:creationId xmlns:p14="http://schemas.microsoft.com/office/powerpoint/2010/main" val="384583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889" y="0"/>
            <a:ext cx="10515600" cy="1034493"/>
          </a:xfrm>
        </p:spPr>
        <p:txBody>
          <a:bodyPr/>
          <a:lstStyle/>
          <a:p>
            <a:r>
              <a:rPr lang="en-US" altLang="ko-KR" b="1" dirty="0"/>
              <a:t>RANSAC Performance 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02080"/>
            <a:ext cx="10515600" cy="477488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findcs</a:t>
            </a:r>
            <a:r>
              <a:rPr lang="en-US" altLang="ko-KR" dirty="0"/>
              <a:t>() runs N=1000 times sampling with m=20</a:t>
            </a:r>
          </a:p>
          <a:p>
            <a:r>
              <a:rPr lang="en-US" altLang="ko-KR" dirty="0"/>
              <a:t>Prob. 4.1 :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If we increase or decrease N, what happens?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Explain why it occurs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Prob. 4.2: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If we increase m=20, what happens?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Explain why it occurs</a:t>
            </a:r>
          </a:p>
          <a:p>
            <a:endParaRPr lang="en-US" altLang="ko-KR" dirty="0"/>
          </a:p>
          <a:p>
            <a:r>
              <a:rPr lang="en-US" altLang="ko-KR" dirty="0"/>
              <a:t>Prob. 4.3: </a:t>
            </a:r>
            <a:r>
              <a:rPr lang="en-US" altLang="ko-KR" dirty="0" err="1"/>
              <a:t>reg</a:t>
            </a:r>
            <a:r>
              <a:rPr lang="en-US" altLang="ko-KR" dirty="0"/>
              <a:t>() function has stop condition, </a:t>
            </a:r>
          </a:p>
          <a:p>
            <a:pPr lvl="1"/>
            <a:r>
              <a:rPr lang="en-US" altLang="ko-KR" dirty="0"/>
              <a:t>                                       </a:t>
            </a:r>
            <a:r>
              <a:rPr lang="en-US" altLang="ko-KR" dirty="0">
                <a:solidFill>
                  <a:srgbClr val="0000FF"/>
                </a:solidFill>
              </a:rPr>
              <a:t>if we increase error threshold, 4e6 ,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                                         what happens?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EF095F-CE26-4125-A78A-5A092F2236C3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57" y="5224194"/>
            <a:ext cx="3600547" cy="804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0ECFE-922D-4811-AA14-F3744179202A}"/>
              </a:ext>
            </a:extLst>
          </p:cNvPr>
          <p:cNvSpPr txBox="1"/>
          <p:nvPr/>
        </p:nvSpPr>
        <p:spPr>
          <a:xfrm>
            <a:off x="0" y="0"/>
            <a:ext cx="180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Prob. 4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4431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8B11EA7-9C1F-467C-B50C-F152CD35F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765890"/>
              </p:ext>
            </p:extLst>
          </p:nvPr>
        </p:nvGraphicFramePr>
        <p:xfrm>
          <a:off x="838200" y="1205542"/>
          <a:ext cx="10515600" cy="4446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766">
                  <a:extLst>
                    <a:ext uri="{9D8B030D-6E8A-4147-A177-3AD203B41FA5}">
                      <a16:colId xmlns:a16="http://schemas.microsoft.com/office/drawing/2014/main" val="1511256216"/>
                    </a:ext>
                  </a:extLst>
                </a:gridCol>
                <a:gridCol w="8016834">
                  <a:extLst>
                    <a:ext uri="{9D8B030D-6E8A-4147-A177-3AD203B41FA5}">
                      <a16:colId xmlns:a16="http://schemas.microsoft.com/office/drawing/2014/main" val="985899489"/>
                    </a:ext>
                  </a:extLst>
                </a:gridCol>
              </a:tblGrid>
              <a:tr h="63335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9442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감소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샘플링 감소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반복횟수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-&gt; </a:t>
                      </a:r>
                      <a:r>
                        <a:rPr lang="ko-KR" altLang="en-US" dirty="0"/>
                        <a:t>샘플 개수 </a:t>
                      </a:r>
                      <a:r>
                        <a:rPr lang="en-US" altLang="ko-KR" dirty="0"/>
                        <a:t>down, </a:t>
                      </a:r>
                      <a:r>
                        <a:rPr lang="ko-KR" altLang="en-US" dirty="0"/>
                        <a:t>성공확률 </a:t>
                      </a:r>
                      <a:r>
                        <a:rPr lang="en-US" altLang="ko-KR" dirty="0"/>
                        <a:t>down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660260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 </a:t>
                      </a:r>
                      <a:r>
                        <a:rPr lang="ko-KR" altLang="en-US" dirty="0"/>
                        <a:t>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샘플링 증가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반복횟수</a:t>
                      </a:r>
                      <a:r>
                        <a:rPr lang="en-US" altLang="ko-KR" dirty="0"/>
                        <a:t>) -&gt; </a:t>
                      </a:r>
                      <a:r>
                        <a:rPr lang="ko-KR" altLang="en-US" dirty="0"/>
                        <a:t>샘플 개수 </a:t>
                      </a:r>
                      <a:r>
                        <a:rPr lang="en-US" altLang="ko-KR" dirty="0"/>
                        <a:t>up, </a:t>
                      </a:r>
                      <a:r>
                        <a:rPr lang="ko-KR" altLang="en-US" dirty="0"/>
                        <a:t>성공확률 </a:t>
                      </a:r>
                      <a:r>
                        <a:rPr lang="en-US" altLang="ko-KR" dirty="0"/>
                        <a:t>up , </a:t>
                      </a:r>
                      <a:r>
                        <a:rPr lang="ko-KR" altLang="en-US" dirty="0"/>
                        <a:t>속도 </a:t>
                      </a:r>
                      <a:r>
                        <a:rPr lang="en-US" altLang="ko-KR" dirty="0"/>
                        <a:t>down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03083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 </a:t>
                      </a:r>
                      <a:r>
                        <a:rPr lang="ko-KR" altLang="en-US" dirty="0"/>
                        <a:t>증가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 샘플링 당 샘플 개수 증가 </a:t>
                      </a:r>
                      <a:r>
                        <a:rPr lang="en-US" altLang="ko-KR" dirty="0"/>
                        <a:t>-&gt; </a:t>
                      </a:r>
                      <a:r>
                        <a:rPr lang="ko-KR" altLang="en-US" dirty="0"/>
                        <a:t>아웃라인 샘플 확률 </a:t>
                      </a:r>
                      <a:r>
                        <a:rPr lang="en-US" altLang="ko-KR" dirty="0"/>
                        <a:t>up , </a:t>
                      </a:r>
                      <a:r>
                        <a:rPr lang="ko-KR" altLang="en-US" dirty="0" err="1"/>
                        <a:t>반복획수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down</a:t>
                      </a:r>
                    </a:p>
                    <a:p>
                      <a:pPr latinLnBrk="1"/>
                      <a:r>
                        <a:rPr lang="en-US" altLang="ko-KR" dirty="0"/>
                        <a:t>(CS&gt;=100)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99917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 </a:t>
                      </a:r>
                      <a:r>
                        <a:rPr lang="ko-KR" altLang="en-US" dirty="0"/>
                        <a:t>증가일정범위 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샘플링 통과 확률 </a:t>
                      </a:r>
                      <a:r>
                        <a:rPr lang="en-US" altLang="ko-KR" dirty="0"/>
                        <a:t>down (</a:t>
                      </a:r>
                      <a:r>
                        <a:rPr lang="ko-KR" altLang="en-US" dirty="0"/>
                        <a:t>다 </a:t>
                      </a:r>
                      <a:r>
                        <a:rPr lang="ko-KR" altLang="en-US" dirty="0" err="1"/>
                        <a:t>버려짐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899650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4e6</a:t>
                      </a:r>
                      <a:r>
                        <a:rPr lang="ko-KR" altLang="en-US" dirty="0"/>
                        <a:t> 감소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통과 범위 </a:t>
                      </a:r>
                      <a:r>
                        <a:rPr lang="en-US" altLang="ko-KR" dirty="0"/>
                        <a:t>down(</a:t>
                      </a:r>
                      <a:r>
                        <a:rPr lang="ko-KR" altLang="en-US" dirty="0"/>
                        <a:t>엄격</a:t>
                      </a:r>
                      <a:r>
                        <a:rPr lang="en-US" altLang="ko-KR" dirty="0"/>
                        <a:t>) –&gt; </a:t>
                      </a:r>
                      <a:r>
                        <a:rPr lang="ko-KR" altLang="en-US" dirty="0"/>
                        <a:t>인라인 샘플 구하기 매우 힘듦 </a:t>
                      </a:r>
                      <a:r>
                        <a:rPr lang="en-US" altLang="ko-KR" dirty="0"/>
                        <a:t>no CS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604791"/>
                  </a:ext>
                </a:extLst>
              </a:tr>
              <a:tr h="633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Err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4e6</a:t>
                      </a:r>
                      <a:r>
                        <a:rPr lang="ko-KR" altLang="en-US" dirty="0"/>
                        <a:t> 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범위 </a:t>
                      </a:r>
                      <a:r>
                        <a:rPr lang="en-US" altLang="ko-KR" dirty="0"/>
                        <a:t>up –&gt; </a:t>
                      </a:r>
                      <a:r>
                        <a:rPr lang="ko-KR" altLang="en-US" dirty="0"/>
                        <a:t>아웃라인 샘플 포함 확률 </a:t>
                      </a:r>
                      <a:r>
                        <a:rPr lang="en-US" altLang="ko-KR" dirty="0"/>
                        <a:t>up</a:t>
                      </a:r>
                    </a:p>
                    <a:p>
                      <a:pPr latinLnBrk="1"/>
                      <a:r>
                        <a:rPr lang="en-US" altLang="ko-KR" dirty="0"/>
                        <a:t>              </a:t>
                      </a:r>
                      <a:r>
                        <a:rPr lang="ko-KR" altLang="en-US" dirty="0"/>
                        <a:t>샘플 </a:t>
                      </a:r>
                      <a:r>
                        <a:rPr lang="en-US" altLang="ko-KR" dirty="0"/>
                        <a:t>++</a:t>
                      </a:r>
                      <a:r>
                        <a:rPr lang="ko-KR" altLang="en-US" dirty="0"/>
                        <a:t>수 </a:t>
                      </a:r>
                      <a:r>
                        <a:rPr lang="en-US" altLang="ko-KR" dirty="0"/>
                        <a:t>up(CS</a:t>
                      </a:r>
                      <a:r>
                        <a:rPr lang="ko-KR" altLang="en-US" dirty="0"/>
                        <a:t>개수 </a:t>
                      </a:r>
                      <a:r>
                        <a:rPr lang="en-US" altLang="ko-KR" dirty="0"/>
                        <a:t>100) – </a:t>
                      </a:r>
                      <a:r>
                        <a:rPr lang="ko-KR" altLang="en-US" dirty="0"/>
                        <a:t>반복횟수 </a:t>
                      </a:r>
                      <a:r>
                        <a:rPr lang="en-US" altLang="ko-KR" dirty="0"/>
                        <a:t>down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734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46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7DC3ED0-B964-479E-A296-F776CBC60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835988-E014-4707-A093-3800A148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746D67-376E-4E3B-99AE-D0C465A95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F3DF71-E9AA-4E8D-A71A-9D2C9BF72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162E8D-DD76-4F79-9398-9FAD81AB7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1C49F-B8F4-4597-BD39-AD2C4809FBC2}"/>
              </a:ext>
            </a:extLst>
          </p:cNvPr>
          <p:cNvSpPr/>
          <p:nvPr/>
        </p:nvSpPr>
        <p:spPr>
          <a:xfrm>
            <a:off x="4946248" y="58295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Prob. 4.1 :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If we increase or decrease N, what happens?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Explain why it occurs</a:t>
            </a:r>
          </a:p>
        </p:txBody>
      </p:sp>
    </p:spTree>
    <p:extLst>
      <p:ext uri="{BB962C8B-B14F-4D97-AF65-F5344CB8AC3E}">
        <p14:creationId xmlns:p14="http://schemas.microsoft.com/office/powerpoint/2010/main" val="196895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2971CD6-3310-4E1E-8F76-05C22EE3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184412-F08A-4585-8930-0C86F81E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6B242B-E9F8-4174-8841-4973F9D76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1E5900-9700-4549-BA38-FC48DB21B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520474-4FFB-4F92-8194-0250F397C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D4EDD9-8018-44A0-8654-7925B0C44F95}"/>
              </a:ext>
            </a:extLst>
          </p:cNvPr>
          <p:cNvSpPr/>
          <p:nvPr/>
        </p:nvSpPr>
        <p:spPr>
          <a:xfrm>
            <a:off x="5386085" y="6639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Prob. 4.2: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If we increase m=20, what happens?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Explain why it occurs</a:t>
            </a:r>
          </a:p>
        </p:txBody>
      </p:sp>
    </p:spTree>
    <p:extLst>
      <p:ext uri="{BB962C8B-B14F-4D97-AF65-F5344CB8AC3E}">
        <p14:creationId xmlns:p14="http://schemas.microsoft.com/office/powerpoint/2010/main" val="298771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CB96F4-0346-4796-A14B-B3513A35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ED16D7-D698-43FC-88E5-EA28F3A1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1E75C1-B5A8-42BB-9A5C-4283215B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25C04F6-EBD7-43A2-AD33-EEF257FFB652}"/>
              </a:ext>
            </a:extLst>
          </p:cNvPr>
          <p:cNvSpPr/>
          <p:nvPr/>
        </p:nvSpPr>
        <p:spPr>
          <a:xfrm>
            <a:off x="5397661" y="6747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Prob. 4.3: reg() function has stop condition, 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if we increase error threshold, 4e6 ,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226060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6DD9D1-4CE1-4F83-9453-EA7E2E606EE7}"/>
              </a:ext>
            </a:extLst>
          </p:cNvPr>
          <p:cNvSpPr txBox="1"/>
          <p:nvPr/>
        </p:nvSpPr>
        <p:spPr>
          <a:xfrm>
            <a:off x="0" y="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Prob. 1</a:t>
            </a:r>
            <a:endParaRPr lang="ko-KR" altLang="en-US" sz="3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6C715B-EBA6-4753-A82F-9093F3576CB6}"/>
              </a:ext>
            </a:extLst>
          </p:cNvPr>
          <p:cNvSpPr/>
          <p:nvPr/>
        </p:nvSpPr>
        <p:spPr>
          <a:xfrm>
            <a:off x="0" y="2380488"/>
            <a:ext cx="12192000" cy="20970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</a:rPr>
              <a:t>바이섹션</a:t>
            </a:r>
            <a:r>
              <a:rPr lang="ko-KR" altLang="en-US" sz="2800" dirty="0">
                <a:solidFill>
                  <a:schemeClr val="tx1"/>
                </a:solidFill>
              </a:rPr>
              <a:t> 방법 </a:t>
            </a:r>
            <a:r>
              <a:rPr lang="en-US" altLang="ko-KR" sz="2800" dirty="0">
                <a:solidFill>
                  <a:schemeClr val="tx1"/>
                </a:solidFill>
              </a:rPr>
              <a:t>– </a:t>
            </a:r>
            <a:r>
              <a:rPr lang="ko-KR" altLang="en-US" sz="2800" dirty="0">
                <a:solidFill>
                  <a:schemeClr val="tx1"/>
                </a:solidFill>
              </a:rPr>
              <a:t>해가 존재하는 구간을 계속 절반으로 줄여가며 방정식 </a:t>
            </a:r>
            <a:r>
              <a:rPr lang="en-US" altLang="ko-KR" sz="2800" dirty="0">
                <a:solidFill>
                  <a:schemeClr val="tx1"/>
                </a:solidFill>
              </a:rPr>
              <a:t>f(x)=0 </a:t>
            </a:r>
            <a:r>
              <a:rPr lang="ko-KR" altLang="en-US" sz="2800" dirty="0">
                <a:solidFill>
                  <a:schemeClr val="tx1"/>
                </a:solidFill>
              </a:rPr>
              <a:t>의 근사해를 찾는 방법</a:t>
            </a:r>
            <a:r>
              <a:rPr lang="en-US" altLang="ko-KR" sz="2800" dirty="0">
                <a:solidFill>
                  <a:schemeClr val="tx1"/>
                </a:solidFill>
              </a:rPr>
              <a:t> (</a:t>
            </a:r>
            <a:r>
              <a:rPr lang="ko-KR" altLang="en-US" sz="2800" dirty="0">
                <a:solidFill>
                  <a:schemeClr val="tx1"/>
                </a:solidFill>
              </a:rPr>
              <a:t>느림</a:t>
            </a:r>
            <a:r>
              <a:rPr lang="en-US" altLang="ko-KR" sz="2800" dirty="0">
                <a:solidFill>
                  <a:schemeClr val="tx1"/>
                </a:solidFill>
              </a:rPr>
              <a:t>) (1/2)</a:t>
            </a:r>
          </a:p>
          <a:p>
            <a:pPr algn="ctr"/>
            <a:endParaRPr lang="en-US" altLang="ko-KR" sz="2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dirty="0" err="1">
                <a:solidFill>
                  <a:schemeClr val="tx1"/>
                </a:solidFill>
              </a:rPr>
              <a:t>시컨트</a:t>
            </a:r>
            <a:r>
              <a:rPr lang="ko-KR" altLang="en-US" sz="2800" dirty="0">
                <a:solidFill>
                  <a:schemeClr val="tx1"/>
                </a:solidFill>
              </a:rPr>
              <a:t> 방법 </a:t>
            </a:r>
            <a:r>
              <a:rPr lang="en-US" altLang="ko-KR" sz="2800" dirty="0">
                <a:solidFill>
                  <a:schemeClr val="tx1"/>
                </a:solidFill>
              </a:rPr>
              <a:t>– </a:t>
            </a:r>
            <a:r>
              <a:rPr lang="ko-KR" altLang="en-US" sz="2800" dirty="0">
                <a:solidFill>
                  <a:schemeClr val="tx1"/>
                </a:solidFill>
              </a:rPr>
              <a:t>직선이 </a:t>
            </a:r>
            <a:r>
              <a:rPr lang="en-US" altLang="ko-KR" sz="2800" dirty="0">
                <a:solidFill>
                  <a:schemeClr val="tx1"/>
                </a:solidFill>
              </a:rPr>
              <a:t>x</a:t>
            </a:r>
            <a:r>
              <a:rPr lang="ko-KR" altLang="en-US" sz="2800" dirty="0">
                <a:solidFill>
                  <a:schemeClr val="tx1"/>
                </a:solidFill>
              </a:rPr>
              <a:t>축과 교차하는 곳의 함수 값과 좌우 사이에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  <a:r>
              <a:rPr lang="ko-KR" altLang="en-US" sz="2800" dirty="0">
                <a:solidFill>
                  <a:schemeClr val="tx1"/>
                </a:solidFill>
              </a:rPr>
              <a:t>해가 존재하는 구간을 구별하며 범위를 좁힘</a:t>
            </a:r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빠름</a:t>
            </a:r>
            <a:r>
              <a:rPr lang="en-US" altLang="ko-KR" sz="2800" dirty="0">
                <a:solidFill>
                  <a:schemeClr val="tx1"/>
                </a:solidFill>
              </a:rPr>
              <a:t>) (</a:t>
            </a:r>
            <a:r>
              <a:rPr lang="ko-KR" altLang="en-US" sz="2800" dirty="0">
                <a:solidFill>
                  <a:schemeClr val="tx1"/>
                </a:solidFill>
              </a:rPr>
              <a:t>기울기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070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6DD9D1-4CE1-4F83-9453-EA7E2E606EE7}"/>
              </a:ext>
            </a:extLst>
          </p:cNvPr>
          <p:cNvSpPr txBox="1"/>
          <p:nvPr/>
        </p:nvSpPr>
        <p:spPr>
          <a:xfrm>
            <a:off x="0" y="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Prob. 1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09D144-8C86-4F78-A15D-C2629F11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75D9F3-D4BD-49BA-9DBE-AFB83306D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5EC484-8B8A-4512-BB9B-6CD27B59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AC3295-2644-497E-A1CC-ABDF21E0D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D16F4A-EEEC-480E-AD5B-B2B48D8AC3A3}"/>
              </a:ext>
            </a:extLst>
          </p:cNvPr>
          <p:cNvSpPr txBox="1"/>
          <p:nvPr/>
        </p:nvSpPr>
        <p:spPr>
          <a:xfrm>
            <a:off x="6197600" y="4991100"/>
            <a:ext cx="180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같은 초기값</a:t>
            </a:r>
            <a:endParaRPr lang="en-US" altLang="ko-KR" b="1" dirty="0"/>
          </a:p>
          <a:p>
            <a:r>
              <a:rPr lang="ko-KR" altLang="en-US" b="1" dirty="0"/>
              <a:t>수렴 속도 비교</a:t>
            </a:r>
          </a:p>
        </p:txBody>
      </p:sp>
    </p:spTree>
    <p:extLst>
      <p:ext uri="{BB962C8B-B14F-4D97-AF65-F5344CB8AC3E}">
        <p14:creationId xmlns:p14="http://schemas.microsoft.com/office/powerpoint/2010/main" val="30315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6C293-649C-4FAB-AFD6-7B1861C0A6B2}"/>
              </a:ext>
            </a:extLst>
          </p:cNvPr>
          <p:cNvSpPr txBox="1"/>
          <p:nvPr/>
        </p:nvSpPr>
        <p:spPr>
          <a:xfrm>
            <a:off x="0" y="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Prob. 1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0AD300-A336-434E-875F-9AFC7868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AECCC8-3D88-47A4-8271-689C0EA1BAD8}"/>
              </a:ext>
            </a:extLst>
          </p:cNvPr>
          <p:cNvSpPr txBox="1"/>
          <p:nvPr/>
        </p:nvSpPr>
        <p:spPr>
          <a:xfrm>
            <a:off x="5314950" y="2253852"/>
            <a:ext cx="260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(2, 2.1)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06E1BB-001D-45E1-BF34-BAFFAA9F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463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344B9D-39DD-4A1F-B9DD-60388238A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7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AACB93-E593-43CB-B7F6-7884DF046795}"/>
              </a:ext>
            </a:extLst>
          </p:cNvPr>
          <p:cNvSpPr txBox="1"/>
          <p:nvPr/>
        </p:nvSpPr>
        <p:spPr>
          <a:xfrm>
            <a:off x="6578600" y="242684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(4.9 , 5)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EB6EFA-C6C6-439C-94A6-7AD253D82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93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1EA8A8-927A-4241-B713-7F915C811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463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F1038B-3E19-4F35-AADC-AF1CEA3E6CA5}"/>
              </a:ext>
            </a:extLst>
          </p:cNvPr>
          <p:cNvSpPr txBox="1"/>
          <p:nvPr/>
        </p:nvSpPr>
        <p:spPr>
          <a:xfrm>
            <a:off x="7654925" y="2340348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(7.9 , 8)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E0A0DC-2425-4E79-A1B4-B8269C784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6133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5E4455-A1C0-4D35-8018-76F425F12BB9}"/>
              </a:ext>
            </a:extLst>
          </p:cNvPr>
          <p:cNvSpPr txBox="1"/>
          <p:nvPr/>
        </p:nvSpPr>
        <p:spPr>
          <a:xfrm>
            <a:off x="5689600" y="4826000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0~10 </a:t>
            </a:r>
            <a:r>
              <a:rPr lang="ko-KR" altLang="en-US" dirty="0"/>
              <a:t>구간에 존재하는 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391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3" y="4031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N-R method</a:t>
            </a:r>
            <a:br>
              <a:rPr lang="en-US" altLang="ko-KR" sz="3600" b="1" dirty="0"/>
            </a:br>
            <a:r>
              <a:rPr lang="en-US" altLang="ko-KR" sz="3600" b="1" dirty="0"/>
              <a:t>How we get solution </a:t>
            </a:r>
            <a:r>
              <a:rPr lang="en-US" altLang="ko-KR" sz="3200" b="1" dirty="0">
                <a:solidFill>
                  <a:srgbClr val="0000FF"/>
                </a:solidFill>
              </a:rPr>
              <a:t>x= 6.28318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02288" y="1676400"/>
            <a:ext cx="3742184" cy="4419600"/>
          </a:xfrm>
        </p:spPr>
        <p:txBody>
          <a:bodyPr/>
          <a:lstStyle/>
          <a:p>
            <a:r>
              <a:rPr lang="en-US" altLang="ko-KR" dirty="0"/>
              <a:t>Hint: Change your initial guess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EF095F-CE26-4125-A78A-5A092F2236C3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3" y="1496048"/>
            <a:ext cx="4771429" cy="49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CA06D-BC9B-4FD7-9C35-05EC33C2A6A5}"/>
              </a:ext>
            </a:extLst>
          </p:cNvPr>
          <p:cNvSpPr txBox="1"/>
          <p:nvPr/>
        </p:nvSpPr>
        <p:spPr>
          <a:xfrm>
            <a:off x="0" y="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Prob. 2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438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6C293-649C-4FAB-AFD6-7B1861C0A6B2}"/>
              </a:ext>
            </a:extLst>
          </p:cNvPr>
          <p:cNvSpPr txBox="1"/>
          <p:nvPr/>
        </p:nvSpPr>
        <p:spPr>
          <a:xfrm>
            <a:off x="0" y="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Prob. 2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512A-A61D-431F-B28A-DCB686277656}"/>
              </a:ext>
            </a:extLst>
          </p:cNvPr>
          <p:cNvSpPr txBox="1"/>
          <p:nvPr/>
        </p:nvSpPr>
        <p:spPr>
          <a:xfrm>
            <a:off x="1104900" y="1727200"/>
            <a:ext cx="9817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dirty="0"/>
              <a:t>뉴턴</a:t>
            </a:r>
            <a:r>
              <a:rPr lang="en-US" altLang="ko-KR" sz="3600" dirty="0"/>
              <a:t>-</a:t>
            </a:r>
            <a:r>
              <a:rPr lang="ko-KR" altLang="en-US" sz="3600" dirty="0" err="1"/>
              <a:t>랩슨</a:t>
            </a:r>
            <a:r>
              <a:rPr lang="ko-KR" altLang="en-US" sz="3600" dirty="0"/>
              <a:t> 메소드 </a:t>
            </a:r>
            <a:r>
              <a:rPr lang="en-US" altLang="ko-KR" sz="3600" dirty="0"/>
              <a:t>- </a:t>
            </a:r>
            <a:r>
              <a:rPr lang="ko-KR" altLang="en-US" sz="3600" dirty="0"/>
              <a:t>수렴 속도가 매우 좋으나 초기값에 따라 전혀 다른 해를 구하는 경우가 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8162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45C369-506E-4D0F-8081-EC783B1F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58068D-32DB-4913-8C49-534C3180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39FDEB-FF3E-4403-895D-DFD25836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5224EA-E9B6-4D53-AA26-B71BD00CE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8DB28B-C820-4333-BFC6-55ED882507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4E9E6C-2709-4CDD-AC33-38322F19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8ECD8A-6062-4823-BADF-A9FDCBBD0A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187443-D672-4702-9DEF-B7C8DB86F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7F484B-129E-4442-B938-5E31A93E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5C9008-B0C7-4C29-9B82-806C21FEA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ECA186-BA93-4C4D-9A41-D06F4699E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41A932-D806-4DF0-8D79-E4ECED29E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400" y="0"/>
            <a:ext cx="12192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B5B814-B9BE-484A-BCF9-B3D99213E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100" y="0"/>
            <a:ext cx="1219200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D31120-1D67-44B4-B824-56D2A180B6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F1E5E0-8035-455D-8863-E1600EFB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25E578-EEEE-4319-BEEE-FCA5396D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7B5057-65A9-4AEF-B622-C3C2F890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B64D7B-A28A-4DE3-BA98-EFBB3E915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0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478</Words>
  <Application>Microsoft Office PowerPoint</Application>
  <PresentationFormat>와이드스크린</PresentationFormat>
  <Paragraphs>80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Cambria Math</vt:lpstr>
      <vt:lpstr>Office 테마</vt:lpstr>
      <vt:lpstr>Find the Solution X  with Bisection and Secant Methods </vt:lpstr>
      <vt:lpstr>PowerPoint 프레젠테이션</vt:lpstr>
      <vt:lpstr>PowerPoint 프레젠테이션</vt:lpstr>
      <vt:lpstr>PowerPoint 프레젠테이션</vt:lpstr>
      <vt:lpstr>N-R method How we get solution x= 6.28318?</vt:lpstr>
      <vt:lpstr>PowerPoint 프레젠테이션</vt:lpstr>
      <vt:lpstr>PowerPoint 프레젠테이션</vt:lpstr>
      <vt:lpstr>PowerPoint 프레젠테이션</vt:lpstr>
      <vt:lpstr>PowerPoint 프레젠테이션</vt:lpstr>
      <vt:lpstr>2DOF SCARA Robot  Inverse Kinematics Solver  with Nonlinear NR</vt:lpstr>
      <vt:lpstr>PowerPoint 프레젠테이션</vt:lpstr>
      <vt:lpstr>RANSAC Performance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the Solution X  with Bisection and Secant Methods </dc:title>
  <dc:creator>박기웅</dc:creator>
  <cp:lastModifiedBy>박기웅</cp:lastModifiedBy>
  <cp:revision>24</cp:revision>
  <dcterms:created xsi:type="dcterms:W3CDTF">2018-11-01T17:23:17Z</dcterms:created>
  <dcterms:modified xsi:type="dcterms:W3CDTF">2018-11-15T01:53:15Z</dcterms:modified>
</cp:coreProperties>
</file>